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9"/>
  </p:notesMasterIdLst>
  <p:handoutMasterIdLst>
    <p:handoutMasterId r:id="rId20"/>
  </p:handoutMasterIdLst>
  <p:sldIdLst>
    <p:sldId id="414" r:id="rId2"/>
    <p:sldId id="420" r:id="rId3"/>
    <p:sldId id="403" r:id="rId4"/>
    <p:sldId id="407" r:id="rId5"/>
    <p:sldId id="281" r:id="rId6"/>
    <p:sldId id="279" r:id="rId7"/>
    <p:sldId id="409" r:id="rId8"/>
    <p:sldId id="410" r:id="rId9"/>
    <p:sldId id="411" r:id="rId10"/>
    <p:sldId id="405" r:id="rId11"/>
    <p:sldId id="406" r:id="rId12"/>
    <p:sldId id="421" r:id="rId13"/>
    <p:sldId id="422" r:id="rId14"/>
    <p:sldId id="408" r:id="rId15"/>
    <p:sldId id="413" r:id="rId16"/>
    <p:sldId id="415" r:id="rId17"/>
    <p:sldId id="40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2753">
          <p15:clr>
            <a:srgbClr val="A4A3A4"/>
          </p15:clr>
        </p15:guide>
        <p15:guide id="3" pos="5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9DB9"/>
    <a:srgbClr val="326404"/>
    <a:srgbClr val="FFCC33"/>
    <a:srgbClr val="3D9EBA"/>
    <a:srgbClr val="50ACC4"/>
    <a:srgbClr val="3399D4"/>
    <a:srgbClr val="3399CC"/>
    <a:srgbClr val="4BACC6"/>
    <a:srgbClr val="C6A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91870" autoAdjust="0"/>
  </p:normalViewPr>
  <p:slideViewPr>
    <p:cSldViewPr>
      <p:cViewPr varScale="1">
        <p:scale>
          <a:sx n="151" d="100"/>
          <a:sy n="151" d="100"/>
        </p:scale>
        <p:origin x="696" y="184"/>
      </p:cViewPr>
      <p:guideLst>
        <p:guide orient="horz" pos="1104"/>
        <p:guide pos="2753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42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8C752-AFD4-AF45-9388-0738070EB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431AF-17B1-ED46-B623-DDA0E9CDA8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6E56-D7CE-434D-B2A1-E38123CE92E3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88FD6-FAA3-7C4A-8C70-85F005492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BE65F-5484-3949-9AB2-CAE1134C01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81D92-C885-FF48-A45A-F5EEB211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84AC-B3D1-8E40-A4F1-93E8C21190F1}" type="datetimeFigureOut">
              <a:rPr lang="en-US" smtClean="0"/>
              <a:pPr/>
              <a:t>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3505-C77C-A24A-A971-D26DD1707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3505-C77C-A24A-A971-D26DD17072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3505-C77C-A24A-A971-D26DD17072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7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4850-9952-41BC-8F84-8CA43B373B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7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4850-9952-41BC-8F84-8CA43B373B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1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3505-C77C-A24A-A971-D26DD17072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6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42900" y="15448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18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700" y="4796631"/>
            <a:ext cx="925306" cy="27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6"/>
          <p:cNvCxnSpPr/>
          <p:nvPr/>
        </p:nvCxnSpPr>
        <p:spPr>
          <a:xfrm>
            <a:off x="342900" y="154484"/>
            <a:ext cx="6172200" cy="0"/>
          </a:xfrm>
          <a:prstGeom prst="straightConnector1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278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18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700" y="4796631"/>
            <a:ext cx="925306" cy="27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3"/>
          <p:cNvCxnSpPr/>
          <p:nvPr/>
        </p:nvCxnSpPr>
        <p:spPr>
          <a:xfrm>
            <a:off x="457200" y="205979"/>
            <a:ext cx="8229600" cy="0"/>
          </a:xfrm>
          <a:prstGeom prst="straightConnector1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13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;p14">
            <a:extLst>
              <a:ext uri="{FF2B5EF4-FFF2-40B4-BE49-F238E27FC236}">
                <a16:creationId xmlns:a16="http://schemas.microsoft.com/office/drawing/2014/main" id="{957F3FED-AB64-E243-B6A3-CB1ED03AF8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895350"/>
            <a:ext cx="7239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56;p14">
            <a:extLst>
              <a:ext uri="{FF2B5EF4-FFF2-40B4-BE49-F238E27FC236}">
                <a16:creationId xmlns:a16="http://schemas.microsoft.com/office/drawing/2014/main" id="{855E0A3C-6776-A448-9764-682F19F02E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" y="2266950"/>
            <a:ext cx="5410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E8F9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rgbClr val="8E8F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E8F9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E8F9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E8F9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8F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E8F9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8F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E8F9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8F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E8F9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8F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57;p14">
            <a:extLst>
              <a:ext uri="{FF2B5EF4-FFF2-40B4-BE49-F238E27FC236}">
                <a16:creationId xmlns:a16="http://schemas.microsoft.com/office/drawing/2014/main" id="{E7F269B2-BE16-DC47-97B1-93A390804A3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58;p14">
            <a:extLst>
              <a:ext uri="{FF2B5EF4-FFF2-40B4-BE49-F238E27FC236}">
                <a16:creationId xmlns:a16="http://schemas.microsoft.com/office/drawing/2014/main" id="{7AF1C702-FABA-0C4D-A40F-B7997BAA4F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59;p14">
            <a:extLst>
              <a:ext uri="{FF2B5EF4-FFF2-40B4-BE49-F238E27FC236}">
                <a16:creationId xmlns:a16="http://schemas.microsoft.com/office/drawing/2014/main" id="{8784399E-A91E-F741-B58C-2CB6D2B7DFA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39700" y="4796631"/>
            <a:ext cx="925306" cy="27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60;p14">
            <a:extLst>
              <a:ext uri="{FF2B5EF4-FFF2-40B4-BE49-F238E27FC236}">
                <a16:creationId xmlns:a16="http://schemas.microsoft.com/office/drawing/2014/main" id="{7273C7DA-A3A3-1F4D-967E-DA7F9C7104DA}"/>
              </a:ext>
            </a:extLst>
          </p:cNvPr>
          <p:cNvCxnSpPr/>
          <p:nvPr userDrawn="1"/>
        </p:nvCxnSpPr>
        <p:spPr>
          <a:xfrm>
            <a:off x="457200" y="895350"/>
            <a:ext cx="7239000" cy="0"/>
          </a:xfrm>
          <a:prstGeom prst="straightConnector1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36236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24">
          <p15:clr>
            <a:srgbClr val="5ACBF0"/>
          </p15:clr>
        </p15:guide>
        <p15:guide id="2" pos="2112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16">
            <a:extLst>
              <a:ext uri="{FF2B5EF4-FFF2-40B4-BE49-F238E27FC236}">
                <a16:creationId xmlns:a16="http://schemas.microsoft.com/office/drawing/2014/main" id="{A94C3061-2C9B-C948-8630-79EB74472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" y="15448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1800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0;p16">
            <a:extLst>
              <a:ext uri="{FF2B5EF4-FFF2-40B4-BE49-F238E27FC236}">
                <a16:creationId xmlns:a16="http://schemas.microsoft.com/office/drawing/2014/main" id="{012CAD3C-DD04-2741-90BF-D6C7D0453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71;p16">
            <a:extLst>
              <a:ext uri="{FF2B5EF4-FFF2-40B4-BE49-F238E27FC236}">
                <a16:creationId xmlns:a16="http://schemas.microsoft.com/office/drawing/2014/main" id="{D7E6EB9D-A972-3641-AB40-39BC0B59223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" name="Google Shape;72;p16">
            <a:extLst>
              <a:ext uri="{FF2B5EF4-FFF2-40B4-BE49-F238E27FC236}">
                <a16:creationId xmlns:a16="http://schemas.microsoft.com/office/drawing/2014/main" id="{741E76E9-08EE-2D41-89C2-6B74058043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Google Shape;73;p16">
            <a:extLst>
              <a:ext uri="{FF2B5EF4-FFF2-40B4-BE49-F238E27FC236}">
                <a16:creationId xmlns:a16="http://schemas.microsoft.com/office/drawing/2014/main" id="{3146140C-0E18-2F4E-B540-25DCD701B34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39700" y="4796631"/>
            <a:ext cx="925306" cy="27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4;p16">
            <a:extLst>
              <a:ext uri="{FF2B5EF4-FFF2-40B4-BE49-F238E27FC236}">
                <a16:creationId xmlns:a16="http://schemas.microsoft.com/office/drawing/2014/main" id="{65A796AF-4DB4-174F-A30A-F37BFDFE6256}"/>
              </a:ext>
            </a:extLst>
          </p:cNvPr>
          <p:cNvCxnSpPr/>
          <p:nvPr userDrawn="1"/>
        </p:nvCxnSpPr>
        <p:spPr>
          <a:xfrm>
            <a:off x="342900" y="154484"/>
            <a:ext cx="6172200" cy="0"/>
          </a:xfrm>
          <a:prstGeom prst="straightConnector1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50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2900" y="15448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F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865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50" r:id="rId2"/>
    <p:sldLayoutId id="2147483758" r:id="rId3"/>
    <p:sldLayoutId id="21474837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tobi.freshdesk.com/a/dashboard/default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33CB-CD22-1A46-B81C-8535FB59A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895350"/>
            <a:ext cx="4648198" cy="877824"/>
          </a:xfrm>
        </p:spPr>
        <p:txBody>
          <a:bodyPr/>
          <a:lstStyle/>
          <a:p>
            <a:r>
              <a:rPr lang="en-US" dirty="0"/>
              <a:t>Protobi’s quick-start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E0E2C-B137-B24F-8B10-29EE5658E94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7202" y="1870519"/>
            <a:ext cx="2443163" cy="932688"/>
          </a:xfrm>
        </p:spPr>
        <p:txBody>
          <a:bodyPr/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January, 2021</a:t>
            </a:r>
          </a:p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support@protobi.com</a:t>
            </a:r>
          </a:p>
          <a:p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6DEB2-D93D-1947-804D-BFA360475CFF}"/>
              </a:ext>
            </a:extLst>
          </p:cNvPr>
          <p:cNvSpPr txBox="1"/>
          <p:nvPr/>
        </p:nvSpPr>
        <p:spPr>
          <a:xfrm>
            <a:off x="-282804" y="27526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8A6ECD-A5EB-F940-9BD6-EFFD804E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584579"/>
            <a:ext cx="5090160" cy="318135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209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"/>
            <a:ext cx="8229600" cy="307848"/>
          </a:xfrm>
        </p:spPr>
        <p:txBody>
          <a:bodyPr>
            <a:noAutofit/>
          </a:bodyPr>
          <a:lstStyle/>
          <a:p>
            <a:r>
              <a:rPr lang="en-US" sz="1880" dirty="0"/>
              <a:t>Drag questions to create crosstabs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23835-0454-C44B-AB4F-4246C565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88" y="2637334"/>
            <a:ext cx="3511098" cy="2052381"/>
          </a:xfrm>
          <a:prstGeom prst="rect">
            <a:avLst/>
          </a:prstGeom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A2369B-5E57-2844-B61F-C0A7C061F7C2}"/>
              </a:ext>
            </a:extLst>
          </p:cNvPr>
          <p:cNvSpPr/>
          <p:nvPr/>
        </p:nvSpPr>
        <p:spPr>
          <a:xfrm>
            <a:off x="626075" y="1475580"/>
            <a:ext cx="14721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Drag one element onto another to create a crosstab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BED31-F487-F342-829E-AAEDA915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563" y="1076945"/>
            <a:ext cx="2676791" cy="1512265"/>
          </a:xfrm>
          <a:prstGeom prst="rect">
            <a:avLst/>
          </a:prstGeom>
          <a:ln w="95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F9662-E774-034C-8552-6AD418C50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563" y="1047750"/>
            <a:ext cx="2786385" cy="1223695"/>
          </a:xfrm>
          <a:prstGeom prst="rect">
            <a:avLst/>
          </a:prstGeom>
          <a:ln w="9525"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6731C0-3716-314C-A644-E707FF1908DB}"/>
              </a:ext>
            </a:extLst>
          </p:cNvPr>
          <p:cNvCxnSpPr>
            <a:cxnSpLocks/>
          </p:cNvCxnSpPr>
          <p:nvPr/>
        </p:nvCxnSpPr>
        <p:spPr>
          <a:xfrm>
            <a:off x="3017363" y="1171869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81765D8-4C04-E24B-BE6E-9727626A96AD}"/>
              </a:ext>
            </a:extLst>
          </p:cNvPr>
          <p:cNvSpPr/>
          <p:nvPr/>
        </p:nvSpPr>
        <p:spPr>
          <a:xfrm>
            <a:off x="2407763" y="1076945"/>
            <a:ext cx="457200" cy="24732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E77FA1-2E40-F14A-889F-4E59777C15AC}"/>
              </a:ext>
            </a:extLst>
          </p:cNvPr>
          <p:cNvSpPr/>
          <p:nvPr/>
        </p:nvSpPr>
        <p:spPr>
          <a:xfrm>
            <a:off x="5424915" y="1125069"/>
            <a:ext cx="2469248" cy="174774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A01730-1C33-AD40-A3DC-5CF6067A8B87}"/>
              </a:ext>
            </a:extLst>
          </p:cNvPr>
          <p:cNvSpPr txBox="1"/>
          <p:nvPr/>
        </p:nvSpPr>
        <p:spPr>
          <a:xfrm>
            <a:off x="-226243" y="10617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F7A8B1-993B-5443-92D0-66CC9D705B5F}"/>
              </a:ext>
            </a:extLst>
          </p:cNvPr>
          <p:cNvSpPr/>
          <p:nvPr/>
        </p:nvSpPr>
        <p:spPr>
          <a:xfrm>
            <a:off x="640666" y="3109526"/>
            <a:ext cx="14721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remove a crosstab drag it away from the element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7C02AB-3DAD-C444-A4FA-D444C216C715}"/>
              </a:ext>
            </a:extLst>
          </p:cNvPr>
          <p:cNvSpPr/>
          <p:nvPr/>
        </p:nvSpPr>
        <p:spPr>
          <a:xfrm>
            <a:off x="3563508" y="2609129"/>
            <a:ext cx="246492" cy="24732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2A8C91-307E-7441-B8DD-D3978D76D1FC}"/>
              </a:ext>
            </a:extLst>
          </p:cNvPr>
          <p:cNvCxnSpPr>
            <a:cxnSpLocks/>
          </p:cNvCxnSpPr>
          <p:nvPr/>
        </p:nvCxnSpPr>
        <p:spPr>
          <a:xfrm>
            <a:off x="4117749" y="2731327"/>
            <a:ext cx="1673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7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5C7A15-FECD-C04D-A6ED-0041C798C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66"/>
          <a:stretch/>
        </p:blipFill>
        <p:spPr>
          <a:xfrm>
            <a:off x="621651" y="819150"/>
            <a:ext cx="7900694" cy="379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26673"/>
            <a:ext cx="8229600" cy="307848"/>
          </a:xfrm>
        </p:spPr>
        <p:txBody>
          <a:bodyPr>
            <a:noAutofit/>
          </a:bodyPr>
          <a:lstStyle/>
          <a:p>
            <a:r>
              <a:rPr lang="en-US" sz="1800" dirty="0"/>
              <a:t>Apply the same crosstab to every question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0DB58-F850-904B-8482-93658E9C8EB8}"/>
              </a:ext>
            </a:extLst>
          </p:cNvPr>
          <p:cNvSpPr/>
          <p:nvPr/>
        </p:nvSpPr>
        <p:spPr>
          <a:xfrm>
            <a:off x="3657598" y="83073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Drag an element to the crosstab button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C5ABF9-D39C-DB43-A9B7-938FAAFCA8B1}"/>
              </a:ext>
            </a:extLst>
          </p:cNvPr>
          <p:cNvSpPr/>
          <p:nvPr/>
        </p:nvSpPr>
        <p:spPr>
          <a:xfrm>
            <a:off x="1121875" y="1927633"/>
            <a:ext cx="304800" cy="762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2E75DF-F332-B847-98BC-A15C276C0BB9}"/>
              </a:ext>
            </a:extLst>
          </p:cNvPr>
          <p:cNvCxnSpPr>
            <a:cxnSpLocks/>
          </p:cNvCxnSpPr>
          <p:nvPr/>
        </p:nvCxnSpPr>
        <p:spPr>
          <a:xfrm flipV="1">
            <a:off x="1417621" y="1247740"/>
            <a:ext cx="1249379" cy="67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9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395974-F845-5843-82AE-0A0E4B831D99}"/>
              </a:ext>
            </a:extLst>
          </p:cNvPr>
          <p:cNvGrpSpPr/>
          <p:nvPr/>
        </p:nvGrpSpPr>
        <p:grpSpPr>
          <a:xfrm>
            <a:off x="914400" y="1047750"/>
            <a:ext cx="4231663" cy="3105150"/>
            <a:chOff x="1526835" y="1573075"/>
            <a:chExt cx="4231663" cy="31051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78C92B-C6BF-F745-8E08-64A1DDEFE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835" y="1573075"/>
              <a:ext cx="1582318" cy="31051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F277F2-DF1F-4440-8A5F-0A0C775B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4718" y="1599271"/>
              <a:ext cx="2813780" cy="2092111"/>
            </a:xfrm>
            <a:prstGeom prst="rect">
              <a:avLst/>
            </a:prstGeom>
          </p:spPr>
        </p:pic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53D12245-C3D3-5A45-888C-CEF62E520B11}"/>
                </a:ext>
              </a:extLst>
            </p:cNvPr>
            <p:cNvSpPr/>
            <p:nvPr/>
          </p:nvSpPr>
          <p:spPr>
            <a:xfrm rot="5400000">
              <a:off x="2848972" y="1607220"/>
              <a:ext cx="160512" cy="159128"/>
            </a:xfrm>
            <a:prstGeom prst="triangle">
              <a:avLst/>
            </a:prstGeom>
            <a:solidFill>
              <a:srgbClr val="379DB9">
                <a:alpha val="6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B390185-AD4A-964F-A552-1EDEF5C3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59"/>
            <a:ext cx="8229600" cy="307848"/>
          </a:xfrm>
        </p:spPr>
        <p:txBody>
          <a:bodyPr>
            <a:normAutofit fontScale="90000"/>
          </a:bodyPr>
          <a:lstStyle/>
          <a:p>
            <a:r>
              <a:rPr lang="en-US" sz="1880" dirty="0"/>
              <a:t>Group values into custom ranges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628D6B-F6F8-9243-A8C0-ED605F2D31A6}"/>
              </a:ext>
            </a:extLst>
          </p:cNvPr>
          <p:cNvGrpSpPr/>
          <p:nvPr/>
        </p:nvGrpSpPr>
        <p:grpSpPr>
          <a:xfrm>
            <a:off x="5715000" y="1047750"/>
            <a:ext cx="2061236" cy="3050333"/>
            <a:chOff x="477644" y="1388367"/>
            <a:chExt cx="2061236" cy="30503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C0AA58-21FA-924F-BD8B-010EC695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391" y="1388367"/>
              <a:ext cx="2018489" cy="1714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DE0C98-0E03-0547-B29D-AAA9D4187A0D}"/>
                </a:ext>
              </a:extLst>
            </p:cNvPr>
            <p:cNvSpPr/>
            <p:nvPr/>
          </p:nvSpPr>
          <p:spPr>
            <a:xfrm>
              <a:off x="477644" y="3166557"/>
              <a:ext cx="1981044" cy="127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 defTabSz="914378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rgbClr val="10183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Auto</a:t>
              </a:r>
              <a:r>
                <a:rPr lang="en-US" sz="1000" dirty="0">
                  <a:solidFill>
                    <a:srgbClr val="10183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 — Select linear ranges based on observed variation</a:t>
              </a:r>
            </a:p>
            <a:p>
              <a:pPr marL="182880" indent="-182880" defTabSz="914378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rgbClr val="10183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Log</a:t>
              </a:r>
              <a:r>
                <a:rPr lang="en-US" sz="1000" dirty="0">
                  <a:solidFill>
                    <a:srgbClr val="10183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 — Uses logarithmic ranges</a:t>
              </a:r>
            </a:p>
            <a:p>
              <a:pPr marL="182880" indent="-182880" defTabSz="914378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rgbClr val="10183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Custom</a:t>
              </a:r>
              <a:r>
                <a:rPr lang="en-US" sz="1000" dirty="0">
                  <a:solidFill>
                    <a:srgbClr val="10183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– Enter a number for equal ranges or a list of cut-points, e.g. 10,25,50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34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255EE4-CC24-C746-A4D4-EEA6AF97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1" y="113967"/>
            <a:ext cx="8229600" cy="307848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US" sz="1880" kern="0" dirty="0">
                <a:solidFill>
                  <a:srgbClr val="10183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 means, medians and other summary statistics</a:t>
            </a:r>
            <a:endParaRPr lang="en-US" sz="1880" kern="0" dirty="0">
              <a:solidFill>
                <a:srgbClr val="10183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0329A-3F85-F840-ACE5-ADEE2A5D39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4387101"/>
            <a:ext cx="2133600" cy="273844"/>
          </a:xfrm>
        </p:spPr>
        <p:txBody>
          <a:bodyPr/>
          <a:lstStyle/>
          <a:p>
            <a:fld id="{9B2288A9-16C6-4A18-A4E0-2E8CECB561CA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CD18F3-2C39-FC43-A19B-CAC7136EFF5D}"/>
              </a:ext>
            </a:extLst>
          </p:cNvPr>
          <p:cNvGrpSpPr/>
          <p:nvPr/>
        </p:nvGrpSpPr>
        <p:grpSpPr>
          <a:xfrm>
            <a:off x="914297" y="1047750"/>
            <a:ext cx="4213405" cy="3107009"/>
            <a:chOff x="914297" y="1427913"/>
            <a:chExt cx="4213405" cy="31070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24EA60-DDCF-7748-8D33-67896F42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0824" y="1464619"/>
              <a:ext cx="2776878" cy="224992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1DB14F-B3EF-4C4D-B4A1-1F7A33948B50}"/>
                </a:ext>
              </a:extLst>
            </p:cNvPr>
            <p:cNvGrpSpPr/>
            <p:nvPr/>
          </p:nvGrpSpPr>
          <p:grpSpPr>
            <a:xfrm>
              <a:off x="914297" y="1427913"/>
              <a:ext cx="1482060" cy="3107009"/>
              <a:chOff x="914297" y="1427913"/>
              <a:chExt cx="1482060" cy="310700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C5C55A6-D0E0-464A-82B8-455E79F47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297" y="1427913"/>
                <a:ext cx="1476127" cy="3107009"/>
              </a:xfrm>
              <a:prstGeom prst="rect">
                <a:avLst/>
              </a:prstGeom>
            </p:spPr>
          </p:pic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B2423A15-900B-9347-9A16-78996703657D}"/>
                  </a:ext>
                </a:extLst>
              </p:cNvPr>
              <p:cNvSpPr/>
              <p:nvPr/>
            </p:nvSpPr>
            <p:spPr>
              <a:xfrm rot="5400000">
                <a:off x="2236537" y="1462895"/>
                <a:ext cx="160512" cy="159128"/>
              </a:xfrm>
              <a:prstGeom prst="triangle">
                <a:avLst/>
              </a:prstGeom>
              <a:solidFill>
                <a:srgbClr val="379DB9">
                  <a:alpha val="62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99D61F0-D043-8A4E-A379-8BEB189B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419" y="1082040"/>
            <a:ext cx="1847950" cy="3181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39A124-04DD-1049-B1FE-D12445CF649B}"/>
              </a:ext>
            </a:extLst>
          </p:cNvPr>
          <p:cNvSpPr/>
          <p:nvPr/>
        </p:nvSpPr>
        <p:spPr>
          <a:xfrm>
            <a:off x="7377097" y="1557284"/>
            <a:ext cx="1298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pre-defined statistics</a:t>
            </a: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custom statistics, </a:t>
            </a:r>
            <a:r>
              <a:rPr lang="en-US" sz="1000" dirty="0">
                <a:solidFill>
                  <a:srgbClr val="10183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[6,7] top box scores for scale questions</a:t>
            </a:r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1FEA05-D76E-4E4A-B878-BC10010CCEC6}"/>
              </a:ext>
            </a:extLst>
          </p:cNvPr>
          <p:cNvSpPr/>
          <p:nvPr/>
        </p:nvSpPr>
        <p:spPr>
          <a:xfrm>
            <a:off x="2358330" y="2920884"/>
            <a:ext cx="2224821" cy="43461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53"/>
            <a:ext cx="8229600" cy="285606"/>
          </a:xfrm>
        </p:spPr>
        <p:txBody>
          <a:bodyPr>
            <a:normAutofit fontScale="90000"/>
          </a:bodyPr>
          <a:lstStyle/>
          <a:p>
            <a:r>
              <a:rPr lang="en-US" sz="1880" dirty="0"/>
              <a:t>Export selected elements to Excel or PowerPoint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8D9CC-3F4B-7943-9CED-86850B77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8" y="819150"/>
            <a:ext cx="3096277" cy="20002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3B71CEA-71B2-F44F-B0CC-476AE35E1D34}"/>
              </a:ext>
            </a:extLst>
          </p:cNvPr>
          <p:cNvGrpSpPr/>
          <p:nvPr/>
        </p:nvGrpSpPr>
        <p:grpSpPr>
          <a:xfrm>
            <a:off x="4724400" y="819150"/>
            <a:ext cx="4336065" cy="3694861"/>
            <a:chOff x="4572000" y="1238250"/>
            <a:chExt cx="4336065" cy="36948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238250"/>
              <a:ext cx="2895600" cy="21717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2611025"/>
              <a:ext cx="2571285" cy="232208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78745D-C9C6-2F4E-B5DE-DA6F510E31CF}"/>
                </a:ext>
              </a:extLst>
            </p:cNvPr>
            <p:cNvSpPr/>
            <p:nvPr/>
          </p:nvSpPr>
          <p:spPr>
            <a:xfrm>
              <a:off x="7467600" y="1669755"/>
              <a:ext cx="1440465" cy="6973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Charts export to PowerPoint as native objects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DCB6F-2B79-534C-9F2E-70913CC2A827}"/>
              </a:ext>
            </a:extLst>
          </p:cNvPr>
          <p:cNvGrpSpPr>
            <a:grpSpLocks noChangeAspect="1"/>
          </p:cNvGrpSpPr>
          <p:nvPr/>
        </p:nvGrpSpPr>
        <p:grpSpPr>
          <a:xfrm>
            <a:off x="727331" y="2819400"/>
            <a:ext cx="3235069" cy="1414491"/>
            <a:chOff x="3315963" y="3168776"/>
            <a:chExt cx="4199262" cy="18360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E3F23E-4EEB-414F-842F-494E4A331F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4225" y="3337369"/>
              <a:ext cx="4191000" cy="1667479"/>
              <a:chOff x="1905000" y="2470023"/>
              <a:chExt cx="5969016" cy="23749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DA3A9-A7F5-B04D-8C1C-A702B1F5B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5000" y="2470023"/>
                <a:ext cx="5943600" cy="237490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DFC0BE-8A2D-7945-ACDB-4248C861D663}"/>
                  </a:ext>
                </a:extLst>
              </p:cNvPr>
              <p:cNvSpPr/>
              <p:nvPr/>
            </p:nvSpPr>
            <p:spPr>
              <a:xfrm>
                <a:off x="5362575" y="3088753"/>
                <a:ext cx="2511441" cy="1756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363421-F0D6-4B4F-84A9-2B44E396563D}"/>
                </a:ext>
              </a:extLst>
            </p:cNvPr>
            <p:cNvSpPr/>
            <p:nvPr/>
          </p:nvSpPr>
          <p:spPr>
            <a:xfrm>
              <a:off x="3315963" y="3168776"/>
              <a:ext cx="1717685" cy="506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E949BE-B4EF-5F46-AE52-40FA73E806AC}"/>
              </a:ext>
            </a:extLst>
          </p:cNvPr>
          <p:cNvSpPr/>
          <p:nvPr/>
        </p:nvSpPr>
        <p:spPr>
          <a:xfrm>
            <a:off x="2837792" y="3352968"/>
            <a:ext cx="1627298" cy="566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 Choose an export format from the toolbar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33801-E557-2442-AC34-7F9AC9359D90}"/>
              </a:ext>
            </a:extLst>
          </p:cNvPr>
          <p:cNvSpPr/>
          <p:nvPr/>
        </p:nvSpPr>
        <p:spPr>
          <a:xfrm>
            <a:off x="2976219" y="1315951"/>
            <a:ext cx="1350444" cy="566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1) Press the header area to select element(s)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4D195F3-DFD6-C04D-A43E-10AEB180D7C4}"/>
              </a:ext>
            </a:extLst>
          </p:cNvPr>
          <p:cNvSpPr/>
          <p:nvPr/>
        </p:nvSpPr>
        <p:spPr>
          <a:xfrm rot="16200000">
            <a:off x="3447384" y="1082306"/>
            <a:ext cx="261873" cy="146241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53EE5-2AA2-AB46-9932-34B3FA25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57" y="1200150"/>
            <a:ext cx="3132194" cy="2419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C5D05-6161-FC43-B19A-798A94B9820B}"/>
              </a:ext>
            </a:extLst>
          </p:cNvPr>
          <p:cNvSpPr/>
          <p:nvPr/>
        </p:nvSpPr>
        <p:spPr>
          <a:xfrm>
            <a:off x="457198" y="16805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to </a:t>
            </a: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https://</a:t>
            </a:r>
            <a:r>
              <a:rPr lang="en-US" sz="12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app.protobi.com</a:t>
            </a: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your browser</a:t>
            </a:r>
            <a:endParaRPr lang="en-US" sz="1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Enter your email and press “Send sign-in link”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link will be emailed to you. Press on the link, or use the login token to complete sign-in.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Alternatively, sign in with Google or Okta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DAE74-16D2-EF45-9DA2-0C7FDA956D53}"/>
              </a:ext>
            </a:extLst>
          </p:cNvPr>
          <p:cNvSpPr txBox="1"/>
          <p:nvPr/>
        </p:nvSpPr>
        <p:spPr>
          <a:xfrm>
            <a:off x="1292087" y="6261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BA0DE-F308-3646-A498-1A7542DEFF92}"/>
              </a:ext>
            </a:extLst>
          </p:cNvPr>
          <p:cNvSpPr txBox="1"/>
          <p:nvPr/>
        </p:nvSpPr>
        <p:spPr>
          <a:xfrm>
            <a:off x="298174" y="41512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8BBF896-CF36-3B4E-8DB8-3395201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33350"/>
            <a:ext cx="4800602" cy="381000"/>
          </a:xfrm>
        </p:spPr>
        <p:txBody>
          <a:bodyPr>
            <a:normAutofit/>
          </a:bodyPr>
          <a:lstStyle/>
          <a:p>
            <a:r>
              <a:rPr lang="en-US" sz="1880" dirty="0"/>
              <a:t>Sign into Protobi</a:t>
            </a:r>
          </a:p>
        </p:txBody>
      </p:sp>
    </p:spTree>
    <p:extLst>
      <p:ext uri="{BB962C8B-B14F-4D97-AF65-F5344CB8AC3E}">
        <p14:creationId xmlns:p14="http://schemas.microsoft.com/office/powerpoint/2010/main" val="81898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8BBF896-CF36-3B4E-8DB8-3395201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35" y="112522"/>
            <a:ext cx="4800602" cy="381000"/>
          </a:xfrm>
        </p:spPr>
        <p:txBody>
          <a:bodyPr>
            <a:normAutofit/>
          </a:bodyPr>
          <a:lstStyle/>
          <a:p>
            <a:r>
              <a:rPr lang="en-US" sz="1880" dirty="0"/>
              <a:t>Access your projects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DAE74-16D2-EF45-9DA2-0C7FDA956D53}"/>
              </a:ext>
            </a:extLst>
          </p:cNvPr>
          <p:cNvSpPr txBox="1"/>
          <p:nvPr/>
        </p:nvSpPr>
        <p:spPr>
          <a:xfrm>
            <a:off x="3212087" y="116719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BA0DE-F308-3646-A498-1A7542DEFF92}"/>
              </a:ext>
            </a:extLst>
          </p:cNvPr>
          <p:cNvSpPr txBox="1"/>
          <p:nvPr/>
        </p:nvSpPr>
        <p:spPr>
          <a:xfrm>
            <a:off x="2499712" y="38902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B5ED1-7096-4147-879A-57EA3C604F19}"/>
              </a:ext>
            </a:extLst>
          </p:cNvPr>
          <p:cNvSpPr/>
          <p:nvPr/>
        </p:nvSpPr>
        <p:spPr>
          <a:xfrm>
            <a:off x="4416001" y="3002799"/>
            <a:ext cx="928462" cy="14105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D8F1C-2FB2-F745-9CF7-10D45938D4C6}"/>
              </a:ext>
            </a:extLst>
          </p:cNvPr>
          <p:cNvSpPr/>
          <p:nvPr/>
        </p:nvSpPr>
        <p:spPr>
          <a:xfrm>
            <a:off x="8075236" y="1084403"/>
            <a:ext cx="382308" cy="112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A50D85-AB1A-E148-8692-60117C2CFFA8}"/>
              </a:ext>
            </a:extLst>
          </p:cNvPr>
          <p:cNvSpPr/>
          <p:nvPr/>
        </p:nvSpPr>
        <p:spPr>
          <a:xfrm>
            <a:off x="2483151" y="2581809"/>
            <a:ext cx="279042" cy="208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E7C5C9-8D8C-0C4B-8E63-A07F92663E5B}"/>
              </a:ext>
            </a:extLst>
          </p:cNvPr>
          <p:cNvSpPr/>
          <p:nvPr/>
        </p:nvSpPr>
        <p:spPr>
          <a:xfrm>
            <a:off x="3431895" y="4342474"/>
            <a:ext cx="279042" cy="113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FBC0C-5A78-FD48-B668-CCF12480446F}"/>
              </a:ext>
            </a:extLst>
          </p:cNvPr>
          <p:cNvSpPr/>
          <p:nvPr/>
        </p:nvSpPr>
        <p:spPr>
          <a:xfrm>
            <a:off x="2249966" y="2658766"/>
            <a:ext cx="234411" cy="141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3DAD9D-506A-774A-A7CC-D2CBB283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0" y="2273591"/>
            <a:ext cx="241300" cy="1397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CAADB8-FFE4-C343-826A-C76950307DF8}"/>
              </a:ext>
            </a:extLst>
          </p:cNvPr>
          <p:cNvGrpSpPr>
            <a:grpSpLocks noChangeAspect="1"/>
          </p:cNvGrpSpPr>
          <p:nvPr/>
        </p:nvGrpSpPr>
        <p:grpSpPr>
          <a:xfrm>
            <a:off x="2256107" y="691559"/>
            <a:ext cx="5819129" cy="4089991"/>
            <a:chOff x="2337210" y="834329"/>
            <a:chExt cx="5841183" cy="410549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3BEC4B-D67B-7942-8289-E775A2C5D3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7210" y="834329"/>
              <a:ext cx="5841183" cy="4105492"/>
              <a:chOff x="377768" y="1266072"/>
              <a:chExt cx="4768850" cy="33518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7DFFE20-21E7-4246-9C55-D421AB596710}"/>
                  </a:ext>
                </a:extLst>
              </p:cNvPr>
              <p:cNvGrpSpPr/>
              <p:nvPr/>
            </p:nvGrpSpPr>
            <p:grpSpPr>
              <a:xfrm>
                <a:off x="377768" y="1266072"/>
                <a:ext cx="4768850" cy="3351800"/>
                <a:chOff x="-76200" y="1220200"/>
                <a:chExt cx="4768850" cy="33518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B8F86783-9F18-ED41-9B0B-FFF47E60BF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34" r="-1"/>
                <a:stretch/>
              </p:blipFill>
              <p:spPr>
                <a:xfrm>
                  <a:off x="-76200" y="1220200"/>
                  <a:ext cx="4768850" cy="333375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218E7AA-FF0C-2541-96CA-4851C161C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075" b="8117"/>
                <a:stretch/>
              </p:blipFill>
              <p:spPr>
                <a:xfrm>
                  <a:off x="1996439" y="3345390"/>
                  <a:ext cx="924170" cy="1226610"/>
                </a:xfrm>
                <a:prstGeom prst="rect">
                  <a:avLst/>
                </a:prstGeom>
              </p:spPr>
            </p:pic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4E9803F-CAD6-AA40-9F14-BB4F9C6C323C}"/>
                  </a:ext>
                </a:extLst>
              </p:cNvPr>
              <p:cNvSpPr/>
              <p:nvPr/>
            </p:nvSpPr>
            <p:spPr>
              <a:xfrm>
                <a:off x="4451350" y="1597929"/>
                <a:ext cx="398161" cy="59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323DBE-23CF-F54F-BD46-0C8CFEF5CDFD}"/>
                </a:ext>
              </a:extLst>
            </p:cNvPr>
            <p:cNvSpPr/>
            <p:nvPr/>
          </p:nvSpPr>
          <p:spPr>
            <a:xfrm>
              <a:off x="5207252" y="2878059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2"/>
                </a:solidFill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DF13E7F-741B-5F49-B3E2-F60252093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166" y="677285"/>
            <a:ext cx="920053" cy="391161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" name="Triangle 40">
            <a:extLst>
              <a:ext uri="{FF2B5EF4-FFF2-40B4-BE49-F238E27FC236}">
                <a16:creationId xmlns:a16="http://schemas.microsoft.com/office/drawing/2014/main" id="{4E04F1CB-7202-2144-A6FF-B082F1F89AD9}"/>
              </a:ext>
            </a:extLst>
          </p:cNvPr>
          <p:cNvSpPr/>
          <p:nvPr/>
        </p:nvSpPr>
        <p:spPr>
          <a:xfrm rot="16200000">
            <a:off x="3459099" y="662963"/>
            <a:ext cx="324518" cy="399602"/>
          </a:xfrm>
          <a:prstGeom prst="triangle">
            <a:avLst>
              <a:gd name="adj" fmla="val 55526"/>
            </a:avLst>
          </a:prstGeom>
          <a:solidFill>
            <a:srgbClr val="379DB9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28DF3-70DB-9647-9C3B-09A68FC609F4}"/>
              </a:ext>
            </a:extLst>
          </p:cNvPr>
          <p:cNvSpPr/>
          <p:nvPr/>
        </p:nvSpPr>
        <p:spPr>
          <a:xfrm>
            <a:off x="895223" y="2516714"/>
            <a:ext cx="1372083" cy="566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are organized by most recent activity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98BFAB-FA05-6E46-8CF0-0A332C10A4F7}"/>
              </a:ext>
            </a:extLst>
          </p:cNvPr>
          <p:cNvSpPr/>
          <p:nvPr/>
        </p:nvSpPr>
        <p:spPr>
          <a:xfrm>
            <a:off x="4860386" y="602297"/>
            <a:ext cx="1372083" cy="566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”My projects” link to see this page</a:t>
            </a:r>
          </a:p>
        </p:txBody>
      </p:sp>
    </p:spTree>
    <p:extLst>
      <p:ext uri="{BB962C8B-B14F-4D97-AF65-F5344CB8AC3E}">
        <p14:creationId xmlns:p14="http://schemas.microsoft.com/office/powerpoint/2010/main" val="28901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 dirty="0"/>
              <a:t>Need help?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25477-338C-D141-9598-16E506B9A568}"/>
              </a:ext>
            </a:extLst>
          </p:cNvPr>
          <p:cNvGrpSpPr/>
          <p:nvPr/>
        </p:nvGrpSpPr>
        <p:grpSpPr>
          <a:xfrm>
            <a:off x="612796" y="1547568"/>
            <a:ext cx="2023418" cy="2533055"/>
            <a:chOff x="1037495" y="1394493"/>
            <a:chExt cx="2023418" cy="25330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56533-1B01-6642-A5ED-2A0C09BEB039}"/>
                </a:ext>
              </a:extLst>
            </p:cNvPr>
            <p:cNvSpPr/>
            <p:nvPr/>
          </p:nvSpPr>
          <p:spPr>
            <a:xfrm>
              <a:off x="1205864" y="1394493"/>
              <a:ext cx="1686680" cy="5667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Arial"/>
                </a:rPr>
                <a:t>Create a new support ticket within the app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4A5220-B5F5-5F4F-B035-747A5DF4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495" y="1962150"/>
              <a:ext cx="2023418" cy="196539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BFC9D8-4BF7-1846-BABC-A5BB12D547CB}"/>
              </a:ext>
            </a:extLst>
          </p:cNvPr>
          <p:cNvGrpSpPr/>
          <p:nvPr/>
        </p:nvGrpSpPr>
        <p:grpSpPr>
          <a:xfrm>
            <a:off x="3207003" y="2288450"/>
            <a:ext cx="1770186" cy="1376065"/>
            <a:chOff x="3733800" y="2190750"/>
            <a:chExt cx="1770186" cy="13760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1695" y="2190750"/>
              <a:ext cx="914400" cy="9144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D9035F-3C5C-E44C-98F2-5592B2D71672}"/>
                </a:ext>
              </a:extLst>
            </p:cNvPr>
            <p:cNvSpPr/>
            <p:nvPr/>
          </p:nvSpPr>
          <p:spPr>
            <a:xfrm>
              <a:off x="3733800" y="3105150"/>
              <a:ext cx="1770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Or email us at </a:t>
              </a: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support@protobi.com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E8AEF50-53C9-6443-9268-B2DB36347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79" y="2323096"/>
            <a:ext cx="3079246" cy="17907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1466622-476F-ED41-ACD7-985035B4C202}"/>
              </a:ext>
            </a:extLst>
          </p:cNvPr>
          <p:cNvGrpSpPr/>
          <p:nvPr/>
        </p:nvGrpSpPr>
        <p:grpSpPr>
          <a:xfrm>
            <a:off x="7180926" y="3074039"/>
            <a:ext cx="1600034" cy="355142"/>
            <a:chOff x="7010400" y="2750008"/>
            <a:chExt cx="1600034" cy="3551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12A502-9665-1D4B-AF88-FE75B8C02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03" t="6413" r="4322" b="-4617"/>
            <a:stretch/>
          </p:blipFill>
          <p:spPr>
            <a:xfrm>
              <a:off x="7010400" y="2881150"/>
              <a:ext cx="1600034" cy="2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93E3B36-3546-0F4E-B43D-E0B20F60B8F7}"/>
                </a:ext>
              </a:extLst>
            </p:cNvPr>
            <p:cNvSpPr/>
            <p:nvPr/>
          </p:nvSpPr>
          <p:spPr>
            <a:xfrm>
              <a:off x="7010400" y="2750008"/>
              <a:ext cx="1600034" cy="131142"/>
            </a:xfrm>
            <a:prstGeom prst="triangle">
              <a:avLst/>
            </a:prstGeom>
            <a:solidFill>
              <a:srgbClr val="379DB9">
                <a:alpha val="6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F149499-576E-EF4D-8542-846E2B5B6088}"/>
              </a:ext>
            </a:extLst>
          </p:cNvPr>
          <p:cNvSpPr/>
          <p:nvPr/>
        </p:nvSpPr>
        <p:spPr>
          <a:xfrm>
            <a:off x="5872175" y="1560944"/>
            <a:ext cx="2286000" cy="7922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See existing support tickets at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https://protobi.freshdesk.com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48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33350"/>
            <a:ext cx="8229600" cy="460248"/>
          </a:xfrm>
        </p:spPr>
        <p:txBody>
          <a:bodyPr>
            <a:normAutofit/>
          </a:bodyPr>
          <a:lstStyle/>
          <a:p>
            <a:r>
              <a:rPr lang="en-US" sz="1900" dirty="0"/>
              <a:t>How are you doing? A quantitative look…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59" y="1123950"/>
            <a:ext cx="7210425" cy="2360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66F8BA-63DD-9549-B793-5D7A0337CEBD}"/>
              </a:ext>
            </a:extLst>
          </p:cNvPr>
          <p:cNvSpPr/>
          <p:nvPr/>
        </p:nvSpPr>
        <p:spPr>
          <a:xfrm>
            <a:off x="8641" y="2113651"/>
            <a:ext cx="1295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survey question is an interactive chart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37604FD-F74F-A345-ABD4-81C5DACA52F4}"/>
              </a:ext>
            </a:extLst>
          </p:cNvPr>
          <p:cNvSpPr/>
          <p:nvPr/>
        </p:nvSpPr>
        <p:spPr>
          <a:xfrm>
            <a:off x="1304041" y="2223938"/>
            <a:ext cx="207819" cy="160426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9277A-26EF-C443-8384-E1235AAA7943}"/>
              </a:ext>
            </a:extLst>
          </p:cNvPr>
          <p:cNvSpPr/>
          <p:nvPr/>
        </p:nvSpPr>
        <p:spPr>
          <a:xfrm>
            <a:off x="3428999" y="3518442"/>
            <a:ext cx="1390539" cy="519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Bars show distribution of responses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1CB252D-63A6-B04F-919A-2ED63651AB17}"/>
              </a:ext>
            </a:extLst>
          </p:cNvPr>
          <p:cNvSpPr/>
          <p:nvPr/>
        </p:nvSpPr>
        <p:spPr>
          <a:xfrm rot="16200000">
            <a:off x="4020360" y="3333316"/>
            <a:ext cx="207819" cy="160426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33350"/>
            <a:ext cx="8382002" cy="342090"/>
          </a:xfrm>
        </p:spPr>
        <p:txBody>
          <a:bodyPr>
            <a:noAutofit/>
          </a:bodyPr>
          <a:lstStyle/>
          <a:p>
            <a:r>
              <a:rPr lang="en-US" sz="1900" dirty="0"/>
              <a:t>Press on a value to see survey responses from that subset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84" y="1047750"/>
            <a:ext cx="6944430" cy="22786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E87FBD-1189-1D4D-9E8A-EC142B86409F}"/>
              </a:ext>
            </a:extLst>
          </p:cNvPr>
          <p:cNvGrpSpPr/>
          <p:nvPr/>
        </p:nvGrpSpPr>
        <p:grpSpPr>
          <a:xfrm>
            <a:off x="909709" y="3330501"/>
            <a:ext cx="4729091" cy="568642"/>
            <a:chOff x="909709" y="3829493"/>
            <a:chExt cx="4729091" cy="568642"/>
          </a:xfrm>
        </p:grpSpPr>
        <p:sp>
          <p:nvSpPr>
            <p:cNvPr id="10" name="Rectangle 9"/>
            <p:cNvSpPr/>
            <p:nvPr/>
          </p:nvSpPr>
          <p:spPr>
            <a:xfrm>
              <a:off x="909711" y="3923314"/>
              <a:ext cx="674999" cy="130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9709" y="4075714"/>
              <a:ext cx="457200" cy="130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711" y="4228114"/>
              <a:ext cx="674999" cy="130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1604328" y="4280061"/>
              <a:ext cx="110840" cy="45719"/>
            </a:xfrm>
            <a:prstGeom prst="triangl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7911" y="3981893"/>
              <a:ext cx="228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Helvetica Neue Light"/>
                  <a:cs typeface="Helvetica Neue Light"/>
                </a:rPr>
                <a:t>Thin outlines show the baseline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4151914"/>
              <a:ext cx="2895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Helvetica Neue Light"/>
                  <a:cs typeface="Helvetica Neue Light"/>
                </a:rPr>
                <a:t>Triangles indicate significant differences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7912" y="3829493"/>
              <a:ext cx="38908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Helvetica Neue Light"/>
                  <a:cs typeface="Helvetica Neue Light"/>
                </a:rPr>
                <a:t>Solid colors show frequencies for the current subset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9709" y="4232224"/>
              <a:ext cx="457200" cy="130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ACED046-95CE-5C46-8AC6-1AD363BCEEE9}"/>
              </a:ext>
            </a:extLst>
          </p:cNvPr>
          <p:cNvSpPr/>
          <p:nvPr/>
        </p:nvSpPr>
        <p:spPr>
          <a:xfrm>
            <a:off x="7620000" y="1881717"/>
            <a:ext cx="1391092" cy="607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on a value and the entire survey will only show data for respondents who selected that value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1892436-43BC-A946-941B-4FF0CC75240F}"/>
              </a:ext>
            </a:extLst>
          </p:cNvPr>
          <p:cNvSpPr/>
          <p:nvPr/>
        </p:nvSpPr>
        <p:spPr>
          <a:xfrm rot="5400000">
            <a:off x="7239115" y="2001262"/>
            <a:ext cx="207819" cy="160426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576EA-F644-8349-9FAB-086A281C816D}"/>
              </a:ext>
            </a:extLst>
          </p:cNvPr>
          <p:cNvSpPr txBox="1"/>
          <p:nvPr/>
        </p:nvSpPr>
        <p:spPr>
          <a:xfrm>
            <a:off x="-113122" y="37424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97"/>
            <a:ext cx="8229600" cy="307848"/>
          </a:xfrm>
        </p:spPr>
        <p:txBody>
          <a:bodyPr>
            <a:noAutofit/>
          </a:bodyPr>
          <a:lstStyle/>
          <a:p>
            <a:r>
              <a:rPr lang="en-US" sz="1900" dirty="0"/>
              <a:t>Press on more than one value to create compound queries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95350"/>
            <a:ext cx="26035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99" y="912133"/>
            <a:ext cx="260985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647950"/>
            <a:ext cx="26289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647950"/>
            <a:ext cx="2616200" cy="163195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E6C92B82-C6AD-074D-A707-40622AB4907E}"/>
              </a:ext>
            </a:extLst>
          </p:cNvPr>
          <p:cNvSpPr/>
          <p:nvPr/>
        </p:nvSpPr>
        <p:spPr>
          <a:xfrm>
            <a:off x="1465118" y="1944744"/>
            <a:ext cx="270164" cy="145474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5B0D1-57C7-D241-9A06-EA2330BD0E31}"/>
              </a:ext>
            </a:extLst>
          </p:cNvPr>
          <p:cNvSpPr/>
          <p:nvPr/>
        </p:nvSpPr>
        <p:spPr>
          <a:xfrm>
            <a:off x="349462" y="1813219"/>
            <a:ext cx="998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to filter on one value (“IS”)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43794-6C9D-E747-ADC1-70F81AD0B818}"/>
              </a:ext>
            </a:extLst>
          </p:cNvPr>
          <p:cNvSpPr/>
          <p:nvPr/>
        </p:nvSpPr>
        <p:spPr>
          <a:xfrm>
            <a:off x="7588401" y="1702708"/>
            <a:ext cx="1255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Option/alt + press</a:t>
            </a:r>
            <a:b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filter on multiple values (“OR”)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8395334-DC44-AB43-AEFA-A3CE08482317}"/>
              </a:ext>
            </a:extLst>
          </p:cNvPr>
          <p:cNvSpPr/>
          <p:nvPr/>
        </p:nvSpPr>
        <p:spPr>
          <a:xfrm rot="10800000">
            <a:off x="7200061" y="1966713"/>
            <a:ext cx="270164" cy="145474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BFD3C-B0B6-B34B-BDD6-8EFAD4B3B46A}"/>
              </a:ext>
            </a:extLst>
          </p:cNvPr>
          <p:cNvSpPr/>
          <p:nvPr/>
        </p:nvSpPr>
        <p:spPr>
          <a:xfrm>
            <a:off x="7478081" y="3070950"/>
            <a:ext cx="14762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the selected group again to clear. You can also use the Clear button on the toolbar (ESC). 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82B88B5-04DD-6147-89E8-03217D2DC2A2}"/>
              </a:ext>
            </a:extLst>
          </p:cNvPr>
          <p:cNvSpPr/>
          <p:nvPr/>
        </p:nvSpPr>
        <p:spPr>
          <a:xfrm rot="10800000">
            <a:off x="7207917" y="3606209"/>
            <a:ext cx="270164" cy="145474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073C56A-CA24-4040-A512-034D005FD347}"/>
              </a:ext>
            </a:extLst>
          </p:cNvPr>
          <p:cNvSpPr/>
          <p:nvPr/>
        </p:nvSpPr>
        <p:spPr>
          <a:xfrm>
            <a:off x="1465118" y="4064249"/>
            <a:ext cx="270164" cy="145474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385EC1-821F-614C-B634-E49AE454BEF4}"/>
              </a:ext>
            </a:extLst>
          </p:cNvPr>
          <p:cNvSpPr/>
          <p:nvPr/>
        </p:nvSpPr>
        <p:spPr>
          <a:xfrm>
            <a:off x="322935" y="3698047"/>
            <a:ext cx="998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Shift + press to exclude a value (“NOT”)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06A93D-D73D-8441-B61D-94CD2485D7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311" t="2813"/>
          <a:stretch/>
        </p:blipFill>
        <p:spPr>
          <a:xfrm>
            <a:off x="8020906" y="3932724"/>
            <a:ext cx="396037" cy="2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733AA9-EBF3-1B4B-8164-06A38B0E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29" y="1125280"/>
            <a:ext cx="6178990" cy="352717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B55D69-F6C4-F944-8419-9BFB4ABCDB55}"/>
              </a:ext>
            </a:extLst>
          </p:cNvPr>
          <p:cNvSpPr/>
          <p:nvPr/>
        </p:nvSpPr>
        <p:spPr>
          <a:xfrm>
            <a:off x="7796987" y="1402422"/>
            <a:ext cx="1161309" cy="6222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on the tabs to view the questions within each section as charts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68D0A34-E281-424F-A27D-6B5350559D72}"/>
              </a:ext>
            </a:extLst>
          </p:cNvPr>
          <p:cNvSpPr/>
          <p:nvPr/>
        </p:nvSpPr>
        <p:spPr>
          <a:xfrm rot="10800000">
            <a:off x="7441543" y="1586200"/>
            <a:ext cx="270164" cy="145474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2F6A3E-6D48-8C4C-BE0A-B7833F7397C1}"/>
              </a:ext>
            </a:extLst>
          </p:cNvPr>
          <p:cNvSpPr txBox="1">
            <a:spLocks/>
          </p:cNvSpPr>
          <p:nvPr/>
        </p:nvSpPr>
        <p:spPr>
          <a:xfrm>
            <a:off x="457200" y="148725"/>
            <a:ext cx="8229602" cy="342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Questions are in a concise list on the left and in charts on the right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55D69-F6C4-F944-8419-9BFB4ABCDB55}"/>
              </a:ext>
            </a:extLst>
          </p:cNvPr>
          <p:cNvSpPr/>
          <p:nvPr/>
        </p:nvSpPr>
        <p:spPr>
          <a:xfrm>
            <a:off x="126783" y="2170186"/>
            <a:ext cx="1350824" cy="55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the square icon to see the questions in each survey section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press on an item to pan the view to that question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68D0A34-E281-424F-A27D-6B5350559D72}"/>
              </a:ext>
            </a:extLst>
          </p:cNvPr>
          <p:cNvSpPr/>
          <p:nvPr/>
        </p:nvSpPr>
        <p:spPr>
          <a:xfrm>
            <a:off x="1342525" y="2024712"/>
            <a:ext cx="270164" cy="145474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7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E8589A6-D6DE-7040-A542-BBF0FFE5E142}"/>
              </a:ext>
            </a:extLst>
          </p:cNvPr>
          <p:cNvSpPr txBox="1">
            <a:spLocks/>
          </p:cNvSpPr>
          <p:nvPr/>
        </p:nvSpPr>
        <p:spPr>
          <a:xfrm>
            <a:off x="456108" y="133350"/>
            <a:ext cx="8154492" cy="274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900" b="1" kern="0" dirty="0">
                <a:solidFill>
                  <a:srgbClr val="10183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toolbar to modify the project view 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10183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2CE8F7-1E7F-5846-B4BD-7401A18F3791}"/>
              </a:ext>
            </a:extLst>
          </p:cNvPr>
          <p:cNvGrpSpPr/>
          <p:nvPr/>
        </p:nvGrpSpPr>
        <p:grpSpPr>
          <a:xfrm>
            <a:off x="609600" y="1657350"/>
            <a:ext cx="7728761" cy="2081761"/>
            <a:chOff x="732449" y="1374269"/>
            <a:chExt cx="8099091" cy="22341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732449" y="3029273"/>
              <a:ext cx="1120995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filters, e.g. "Completes" or "All respondents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-730" t="37792" r="6478" b="26379"/>
            <a:stretch/>
          </p:blipFill>
          <p:spPr>
            <a:xfrm>
              <a:off x="977189" y="1374269"/>
              <a:ext cx="7835073" cy="59910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1664271" y="2486312"/>
              <a:ext cx="1120995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Current sample size. Click to see current filters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2901567" y="2484143"/>
              <a:ext cx="1120995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Set current filters as baseline for stats comparisons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3556068" y="2996216"/>
              <a:ext cx="972288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Toggle to display counts or percentages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4193583" y="2457866"/>
              <a:ext cx="1120995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Toggle to display raw or formatted values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5508629" y="2456341"/>
              <a:ext cx="1165547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Drag an element here to create global crosstabs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4634719" y="2996584"/>
              <a:ext cx="1432962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Toggle to include blank/missing/skipped values in percentages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6296511" y="3000650"/>
              <a:ext cx="1165547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Select or define filters for quick reference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7082734" y="2484143"/>
              <a:ext cx="1249392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Export selected elements to PowerPoint or Excel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7991562" y="3114487"/>
              <a:ext cx="839978" cy="2842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Save changes to the view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CB378E-ED86-154A-8142-1BDA1748C498}"/>
                </a:ext>
              </a:extLst>
            </p:cNvPr>
            <p:cNvSpPr/>
            <p:nvPr/>
          </p:nvSpPr>
          <p:spPr>
            <a:xfrm>
              <a:off x="2194561" y="2967057"/>
              <a:ext cx="1067735" cy="5791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Clear all </a:t>
              </a:r>
              <a:b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r>
                <a: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current filters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C3CE0DA-9088-1D48-AB53-9B66F3BB8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6413" y="2040558"/>
              <a:ext cx="0" cy="904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33EAE74-9787-4B42-80C9-D265D788E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4561" y="2040557"/>
              <a:ext cx="0" cy="436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66A9B23-02D2-674E-AFF6-FA54929F0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451" y="2040558"/>
              <a:ext cx="0" cy="904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0CD8FC1-9174-1445-84F2-A1032ABD6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3971" y="2040557"/>
              <a:ext cx="0" cy="436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9526065-11E9-0D4D-8E70-6C4AE02A7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1861" y="2040558"/>
              <a:ext cx="0" cy="904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5906B65-19D9-B845-B150-3B1B587E9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5629" y="2040557"/>
              <a:ext cx="0" cy="436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CB1B2FD-DEF4-D34E-9FF5-475ABB885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3519" y="2040558"/>
              <a:ext cx="0" cy="904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686168A-7095-CE4F-921C-79283C94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0543" y="2040557"/>
              <a:ext cx="0" cy="436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88EAB0F-1081-0646-A0FF-9563BEC8E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470" y="2040558"/>
              <a:ext cx="0" cy="904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4E68C28-9914-4E45-9DF5-D0BF22E41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537" y="2040557"/>
              <a:ext cx="0" cy="436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B48CF5A-1290-8D47-83AD-99F6228D9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3229" y="2040558"/>
              <a:ext cx="0" cy="904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6C8FD3-51ED-3E47-8A7C-83B12011D911}"/>
              </a:ext>
            </a:extLst>
          </p:cNvPr>
          <p:cNvSpPr txBox="1"/>
          <p:nvPr/>
        </p:nvSpPr>
        <p:spPr>
          <a:xfrm>
            <a:off x="1932495" y="-169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48E455-AC2A-BB47-92BC-16786779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82" y="1508900"/>
            <a:ext cx="3602305" cy="1980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29" y="133350"/>
            <a:ext cx="8229600" cy="685800"/>
          </a:xfrm>
        </p:spPr>
        <p:txBody>
          <a:bodyPr>
            <a:normAutofit/>
          </a:bodyPr>
          <a:lstStyle/>
          <a:p>
            <a:r>
              <a:rPr lang="en-US" sz="1900" dirty="0"/>
              <a:t>Change the view to include or hide missing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572771"/>
            <a:ext cx="504568" cy="401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119" y="3593366"/>
            <a:ext cx="514865" cy="381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82AB10-95B2-AD43-AE8C-31056FA7A673}"/>
              </a:ext>
            </a:extLst>
          </p:cNvPr>
          <p:cNvSpPr/>
          <p:nvPr/>
        </p:nvSpPr>
        <p:spPr>
          <a:xfrm>
            <a:off x="602682" y="2536524"/>
            <a:ext cx="2978870" cy="1950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24DE1A-D037-8541-B686-3302FE21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29" y="1494071"/>
            <a:ext cx="3572821" cy="18557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92240E-4EA5-1B4B-B67A-CF4C530D3A21}"/>
              </a:ext>
            </a:extLst>
          </p:cNvPr>
          <p:cNvSpPr/>
          <p:nvPr/>
        </p:nvSpPr>
        <p:spPr>
          <a:xfrm>
            <a:off x="5026499" y="3506867"/>
            <a:ext cx="19729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Missing values are not included in the N size when [NA] is deselected from the toolbar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0174868-5F4A-D341-8EC5-2C9501EAE8FA}"/>
              </a:ext>
            </a:extLst>
          </p:cNvPr>
          <p:cNvSpPr/>
          <p:nvPr/>
        </p:nvSpPr>
        <p:spPr>
          <a:xfrm rot="16200000">
            <a:off x="6828124" y="3343258"/>
            <a:ext cx="171519" cy="161388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3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06" y="153725"/>
            <a:ext cx="8229600" cy="384048"/>
          </a:xfrm>
        </p:spPr>
        <p:txBody>
          <a:bodyPr>
            <a:normAutofit/>
          </a:bodyPr>
          <a:lstStyle/>
          <a:p>
            <a:r>
              <a:rPr lang="en-US" sz="1880" dirty="0"/>
              <a:t>View labeled values or underlying raw values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85BB2B-E682-1F40-BFD2-81EB0F45C799}"/>
              </a:ext>
            </a:extLst>
          </p:cNvPr>
          <p:cNvGrpSpPr/>
          <p:nvPr/>
        </p:nvGrpSpPr>
        <p:grpSpPr>
          <a:xfrm>
            <a:off x="4533900" y="895350"/>
            <a:ext cx="3753797" cy="2785862"/>
            <a:chOff x="508481" y="1428750"/>
            <a:chExt cx="3753797" cy="27858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646" y="1428750"/>
              <a:ext cx="3405632" cy="22677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7400" y="3621319"/>
              <a:ext cx="685800" cy="38636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4A8BDC-EC49-8346-9759-F5A5AC5D966E}"/>
                </a:ext>
              </a:extLst>
            </p:cNvPr>
            <p:cNvSpPr/>
            <p:nvPr/>
          </p:nvSpPr>
          <p:spPr>
            <a:xfrm>
              <a:off x="508481" y="3814502"/>
              <a:ext cx="11106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Raw values from the datafile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13DCF99-CE94-2347-B737-A0895BBBD728}"/>
                </a:ext>
              </a:extLst>
            </p:cNvPr>
            <p:cNvSpPr/>
            <p:nvPr/>
          </p:nvSpPr>
          <p:spPr>
            <a:xfrm rot="16200000">
              <a:off x="899680" y="3589542"/>
              <a:ext cx="270164" cy="145474"/>
            </a:xfrm>
            <a:prstGeom prst="rightArrow">
              <a:avLst/>
            </a:prstGeom>
            <a:solidFill>
              <a:srgbClr val="379D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B3FEFE-8650-9543-8C8E-1B1408FBEEB0}"/>
              </a:ext>
            </a:extLst>
          </p:cNvPr>
          <p:cNvGrpSpPr/>
          <p:nvPr/>
        </p:nvGrpSpPr>
        <p:grpSpPr>
          <a:xfrm>
            <a:off x="575006" y="943035"/>
            <a:ext cx="3389376" cy="2759957"/>
            <a:chOff x="4304605" y="1456564"/>
            <a:chExt cx="3389376" cy="27599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4605" y="1456564"/>
              <a:ext cx="3389376" cy="2235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7840" y="3621319"/>
              <a:ext cx="676141" cy="38636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C567A5-21E2-654A-82A2-1E8D30276447}"/>
                </a:ext>
              </a:extLst>
            </p:cNvPr>
            <p:cNvSpPr/>
            <p:nvPr/>
          </p:nvSpPr>
          <p:spPr>
            <a:xfrm>
              <a:off x="4304605" y="3816411"/>
              <a:ext cx="15057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Labeled values as seen by survey respondents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29EE2E2C-769E-6541-BD53-1C985D76E768}"/>
                </a:ext>
              </a:extLst>
            </p:cNvPr>
            <p:cNvSpPr/>
            <p:nvPr/>
          </p:nvSpPr>
          <p:spPr>
            <a:xfrm rot="16200000">
              <a:off x="4849683" y="3589542"/>
              <a:ext cx="270164" cy="145474"/>
            </a:xfrm>
            <a:prstGeom prst="rightArrow">
              <a:avLst/>
            </a:prstGeom>
            <a:solidFill>
              <a:srgbClr val="379D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3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34"/>
            <a:ext cx="8229600" cy="384048"/>
          </a:xfrm>
        </p:spPr>
        <p:txBody>
          <a:bodyPr>
            <a:normAutofit/>
          </a:bodyPr>
          <a:lstStyle/>
          <a:p>
            <a:r>
              <a:rPr lang="en-US" sz="1880" dirty="0"/>
              <a:t>See the full distribution of values for collapsed groups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84" y="1081065"/>
            <a:ext cx="3093499" cy="2250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91" y="1047750"/>
            <a:ext cx="3248305" cy="3339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47FE82-B663-8B4A-98F6-AB9811F03A48}"/>
              </a:ext>
            </a:extLst>
          </p:cNvPr>
          <p:cNvSpPr/>
          <p:nvPr/>
        </p:nvSpPr>
        <p:spPr>
          <a:xfrm>
            <a:off x="79329" y="2346425"/>
            <a:ext cx="1204864" cy="1066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with the same response values collapsed into a compact value (e.g. Extremely important)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E59CEAC-7FE3-074A-8661-7B1E5F3AC4ED}"/>
              </a:ext>
            </a:extLst>
          </p:cNvPr>
          <p:cNvSpPr/>
          <p:nvPr/>
        </p:nvSpPr>
        <p:spPr>
          <a:xfrm>
            <a:off x="1225524" y="2806901"/>
            <a:ext cx="172462" cy="145849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EFE3A-6865-C64B-96C4-47A828E697C7}"/>
              </a:ext>
            </a:extLst>
          </p:cNvPr>
          <p:cNvSpPr/>
          <p:nvPr/>
        </p:nvSpPr>
        <p:spPr>
          <a:xfrm>
            <a:off x="7648447" y="2416245"/>
            <a:ext cx="1440465" cy="18782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Press the triangle (   )  to see the full distribution of  responses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B2A7FD1-BEC6-A241-843A-54C747759848}"/>
              </a:ext>
            </a:extLst>
          </p:cNvPr>
          <p:cNvSpPr/>
          <p:nvPr/>
        </p:nvSpPr>
        <p:spPr>
          <a:xfrm>
            <a:off x="7636571" y="2908214"/>
            <a:ext cx="143164" cy="7810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492AFC4E-E0A3-B74E-BD97-1E71E578C24F}"/>
              </a:ext>
            </a:extLst>
          </p:cNvPr>
          <p:cNvSpPr>
            <a:spLocks noChangeAspect="1"/>
          </p:cNvSpPr>
          <p:nvPr/>
        </p:nvSpPr>
        <p:spPr>
          <a:xfrm rot="5400000">
            <a:off x="8829756" y="3104809"/>
            <a:ext cx="137160" cy="68580"/>
          </a:xfrm>
          <a:prstGeom prst="triangle">
            <a:avLst/>
          </a:prstGeom>
          <a:solidFill>
            <a:srgbClr val="32640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550DE6-70A1-654B-92FE-07BBA1999AE2}"/>
              </a:ext>
            </a:extLst>
          </p:cNvPr>
          <p:cNvSpPr/>
          <p:nvPr/>
        </p:nvSpPr>
        <p:spPr>
          <a:xfrm>
            <a:off x="3097589" y="3332649"/>
            <a:ext cx="1585341" cy="9457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Bars here are stacked with each color representing a different value in the distribution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8F5063B-3AE0-0E47-852B-4A24C2184AF6}"/>
              </a:ext>
            </a:extLst>
          </p:cNvPr>
          <p:cNvSpPr/>
          <p:nvPr/>
        </p:nvSpPr>
        <p:spPr>
          <a:xfrm rot="16200000">
            <a:off x="3804029" y="3282458"/>
            <a:ext cx="172462" cy="145849"/>
          </a:xfrm>
          <a:prstGeom prst="rightArrow">
            <a:avLst/>
          </a:prstGeom>
          <a:solidFill>
            <a:srgbClr val="379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tobi0 1">
      <a:dk1>
        <a:srgbClr val="373A41"/>
      </a:dk1>
      <a:lt1>
        <a:srgbClr val="FFFFFF"/>
      </a:lt1>
      <a:dk2>
        <a:srgbClr val="5F5F5F"/>
      </a:dk2>
      <a:lt2>
        <a:srgbClr val="EEECE1"/>
      </a:lt2>
      <a:accent1>
        <a:srgbClr val="379DB9"/>
      </a:accent1>
      <a:accent2>
        <a:srgbClr val="89AF44"/>
      </a:accent2>
      <a:accent3>
        <a:srgbClr val="C0504D"/>
      </a:accent3>
      <a:accent4>
        <a:srgbClr val="8064A2"/>
      </a:accent4>
      <a:accent5>
        <a:srgbClr val="97979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122581</TotalTime>
  <Words>646</Words>
  <Application>Microsoft Macintosh PowerPoint</Application>
  <PresentationFormat>On-screen Show (16:9)</PresentationFormat>
  <Paragraphs>87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Helvetica Neue Light</vt:lpstr>
      <vt:lpstr>Office Theme</vt:lpstr>
      <vt:lpstr>Protobi’s quick-start tutorial</vt:lpstr>
      <vt:lpstr>How are you doing? A quantitative look…</vt:lpstr>
      <vt:lpstr>Press on a value to see survey responses from that subset only</vt:lpstr>
      <vt:lpstr>Press on more than one value to create compound queries</vt:lpstr>
      <vt:lpstr>PowerPoint Presentation</vt:lpstr>
      <vt:lpstr>PowerPoint Presentation</vt:lpstr>
      <vt:lpstr>Change the view to include or hide missing values</vt:lpstr>
      <vt:lpstr>View labeled values or underlying raw values</vt:lpstr>
      <vt:lpstr>See the full distribution of values for collapsed groups</vt:lpstr>
      <vt:lpstr>Drag questions to create crosstabs</vt:lpstr>
      <vt:lpstr>Apply the same crosstab to every question</vt:lpstr>
      <vt:lpstr>Group values into custom ranges</vt:lpstr>
      <vt:lpstr>Show means, medians and other summary statistics</vt:lpstr>
      <vt:lpstr>Export selected elements to Excel or PowerPoint</vt:lpstr>
      <vt:lpstr>Sign into Protobi</vt:lpstr>
      <vt:lpstr>Access your projects </vt:lpstr>
      <vt:lpstr>Need help?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Protobi</dc:title>
  <dc:creator>Seema Sheth-Voss</dc:creator>
  <cp:lastModifiedBy>Microsoft Office User</cp:lastModifiedBy>
  <cp:revision>897</cp:revision>
  <dcterms:created xsi:type="dcterms:W3CDTF">2013-01-29T17:15:40Z</dcterms:created>
  <dcterms:modified xsi:type="dcterms:W3CDTF">2021-02-05T13:36:02Z</dcterms:modified>
</cp:coreProperties>
</file>